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6" r:id="rId3"/>
    <p:sldId id="259" r:id="rId4"/>
    <p:sldId id="260" r:id="rId5"/>
    <p:sldId id="262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>
      <p:cViewPr varScale="1">
        <p:scale>
          <a:sx n="105" d="100"/>
          <a:sy n="105" d="100"/>
        </p:scale>
        <p:origin x="118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Sargon with Modularity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Data Science for Hard Core Humanists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20482"/>
            <a:ext cx="4440441" cy="272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94" y="1149737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6324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Niek</a:t>
            </a:r>
            <a:r>
              <a:rPr lang="en-US" dirty="0"/>
              <a:t> Veldhuis, UC Berkeley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917" y="5029200"/>
            <a:ext cx="841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Opportunities and Challenges </a:t>
            </a:r>
            <a:r>
              <a:rPr lang="en-US" sz="3200" dirty="0" smtClean="0"/>
              <a:t>in </a:t>
            </a:r>
            <a:r>
              <a:rPr lang="en-US" sz="3200" dirty="0"/>
              <a:t>Computational Assyriology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Word </a:t>
            </a:r>
            <a:r>
              <a:rPr lang="en-US" dirty="0" err="1" smtClean="0">
                <a:solidFill>
                  <a:srgbClr val="0070C0"/>
                </a:solidFill>
              </a:rPr>
              <a:t>Embeddings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59626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Sumerian terminology for ship building</a:t>
            </a:r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Sign Searching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28194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</a:t>
            </a:r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u</a:t>
            </a:r>
            <a:r>
              <a:rPr lang="en-US" dirty="0" smtClean="0"/>
              <a:t>, </a:t>
            </a:r>
            <a:r>
              <a:rPr lang="en-US" dirty="0" err="1" smtClean="0"/>
              <a:t>sug</a:t>
            </a:r>
            <a:r>
              <a:rPr lang="en-US" dirty="0" smtClean="0"/>
              <a:t>₆</a:t>
            </a:r>
          </a:p>
          <a:p>
            <a:r>
              <a:rPr lang="en-US" dirty="0" err="1" smtClean="0"/>
              <a:t>kuš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lesh</a:t>
            </a:r>
          </a:p>
          <a:p>
            <a:r>
              <a:rPr lang="en-US" dirty="0" smtClean="0"/>
              <a:t>To replace</a:t>
            </a:r>
          </a:p>
          <a:p>
            <a:r>
              <a:rPr lang="en-US" dirty="0" smtClean="0"/>
              <a:t>Hide, leather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197778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Multivalent signs: </a:t>
            </a:r>
            <a:endParaRPr lang="en-US" sz="2400" dirty="0"/>
          </a:p>
        </p:txBody>
      </p:sp>
      <p:pic>
        <p:nvPicPr>
          <p:cNvPr id="2052" name="Picture 4" descr="http://psd.museum.upenn.edu/epsd/psl/img/popup/x5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923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914400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4267200"/>
            <a:ext cx="121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</a:t>
            </a:r>
          </a:p>
          <a:p>
            <a:r>
              <a:rPr lang="en-US" dirty="0"/>
              <a:t>d</a:t>
            </a:r>
            <a:r>
              <a:rPr lang="en-US" dirty="0" smtClean="0"/>
              <a:t>u₁₀</a:t>
            </a:r>
          </a:p>
          <a:p>
            <a:r>
              <a:rPr lang="en-US" dirty="0"/>
              <a:t>d</a:t>
            </a:r>
            <a:r>
              <a:rPr lang="en-US" dirty="0" smtClean="0"/>
              <a:t>ub₃, du₁₀</a:t>
            </a:r>
          </a:p>
          <a:p>
            <a:r>
              <a:rPr lang="en-US" dirty="0"/>
              <a:t>d</a:t>
            </a:r>
            <a:r>
              <a:rPr lang="en-US" dirty="0" smtClean="0"/>
              <a:t>ug₃, du₁₀</a:t>
            </a:r>
          </a:p>
          <a:p>
            <a:r>
              <a:rPr lang="en-US" dirty="0" err="1"/>
              <a:t>š</a:t>
            </a:r>
            <a:r>
              <a:rPr lang="en-US" dirty="0" err="1" smtClean="0"/>
              <a:t>ar</a:t>
            </a:r>
            <a:r>
              <a:rPr lang="en-US" dirty="0" smtClean="0"/>
              <a:t>₂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42672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 mix</a:t>
            </a:r>
          </a:p>
          <a:p>
            <a:r>
              <a:rPr lang="en-US" dirty="0" smtClean="0"/>
              <a:t>Syllable /du/</a:t>
            </a:r>
          </a:p>
          <a:p>
            <a:r>
              <a:rPr lang="en-US" dirty="0" smtClean="0"/>
              <a:t>Knee</a:t>
            </a:r>
          </a:p>
          <a:p>
            <a:r>
              <a:rPr lang="en-US" dirty="0" smtClean="0"/>
              <a:t>Good</a:t>
            </a:r>
          </a:p>
          <a:p>
            <a:r>
              <a:rPr lang="en-US" dirty="0" smtClean="0"/>
              <a:t>3,600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4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Mash-up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24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OGSL: ORACC Global Sign List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15240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BDTNS: Database of Neo-Sumerian Texts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667000"/>
            <a:ext cx="8324850" cy="4267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57400" y="1924110"/>
            <a:ext cx="1295400" cy="74289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57600" y="1817748"/>
            <a:ext cx="1524000" cy="84925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7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13973"/>
            <a:ext cx="85915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9840"/>
            <a:ext cx="855345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Really?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832087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Pandas vs. </a:t>
            </a:r>
            <a:r>
              <a:rPr lang="en-US" sz="2400" dirty="0" err="1" smtClean="0"/>
              <a:t>tqdm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98036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Installing </a:t>
            </a:r>
            <a:r>
              <a:rPr lang="en-US" sz="2400" dirty="0" err="1" smtClean="0"/>
              <a:t>ipywidgets</a:t>
            </a:r>
            <a:r>
              <a:rPr lang="en-US" sz="2400" dirty="0" smtClean="0"/>
              <a:t> for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92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Archaic Metals Account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Cuneiform: A </a:t>
            </a:r>
            <a:r>
              <a:rPr lang="en-US" dirty="0" smtClean="0">
                <a:solidFill>
                  <a:srgbClr val="0070C0"/>
                </a:solidFill>
              </a:rPr>
              <a:t>Schematic History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3,200		Administrative</a:t>
            </a:r>
          </a:p>
          <a:p>
            <a:r>
              <a:rPr lang="en-US" dirty="0"/>
              <a:t>2,700		Royal Inscriptions</a:t>
            </a:r>
          </a:p>
          <a:p>
            <a:r>
              <a:rPr lang="en-US" dirty="0"/>
              <a:t>2,500		Literary (Sumerian)</a:t>
            </a:r>
          </a:p>
          <a:p>
            <a:r>
              <a:rPr lang="en-US" dirty="0"/>
              <a:t>2,400		Letters</a:t>
            </a:r>
          </a:p>
          <a:p>
            <a:r>
              <a:rPr lang="en-US" dirty="0"/>
              <a:t>1800		Divination, Literary (Akkadian</a:t>
            </a:r>
            <a:r>
              <a:rPr lang="en-US" dirty="0" smtClean="0"/>
              <a:t>), 			Medical, Mathematical</a:t>
            </a:r>
            <a:endParaRPr lang="en-US" dirty="0"/>
          </a:p>
          <a:p>
            <a:r>
              <a:rPr lang="en-US" dirty="0" smtClean="0"/>
              <a:t>500</a:t>
            </a:r>
            <a:r>
              <a:rPr lang="en-US" dirty="0"/>
              <a:t>		Astronomical Tables</a:t>
            </a:r>
          </a:p>
          <a:p>
            <a:r>
              <a:rPr lang="en-US" dirty="0"/>
              <a:t>0			The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1261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Akkadian: Semitic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916680" y="6126162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Sumerian: Isolate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Transliteration, Lemmatization</a:t>
            </a: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Transliteration: </a:t>
            </a:r>
            <a:r>
              <a:rPr lang="en-US" sz="3200" dirty="0" err="1"/>
              <a:t>lugal</a:t>
            </a:r>
            <a:r>
              <a:rPr lang="en-US" sz="3200" dirty="0"/>
              <a:t>-e </a:t>
            </a:r>
            <a:r>
              <a:rPr lang="en-US" sz="3200" dirty="0" err="1"/>
              <a:t>e</a:t>
            </a:r>
            <a:r>
              <a:rPr lang="en-US" sz="3200" dirty="0"/>
              <a:t>₂ mu-un-du₃</a:t>
            </a:r>
          </a:p>
          <a:p>
            <a:endParaRPr lang="en-US" sz="3200" dirty="0"/>
          </a:p>
          <a:p>
            <a:r>
              <a:rPr lang="en-US" sz="3200" dirty="0"/>
              <a:t>Lemmatization: </a:t>
            </a:r>
            <a:r>
              <a:rPr lang="en-US" sz="3200" dirty="0" err="1"/>
              <a:t>lugal</a:t>
            </a:r>
            <a:r>
              <a:rPr lang="en-US" sz="3200" dirty="0"/>
              <a:t>[king]N e[house]N du[build]V/t</a:t>
            </a:r>
          </a:p>
          <a:p>
            <a:endParaRPr lang="en-US" sz="3200" dirty="0"/>
          </a:p>
          <a:p>
            <a:r>
              <a:rPr lang="en-US" sz="3200" dirty="0"/>
              <a:t>Translation: The king built the temple</a:t>
            </a:r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90393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Speciality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Main Digital Cuneiform Projects</a:t>
            </a: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Scaling Up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Comparing Vocabularies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335556"/>
            <a:ext cx="6877717" cy="529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Social Networks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Social Network </a:t>
            </a:r>
            <a:r>
              <a:rPr lang="en-US" dirty="0" smtClean="0">
                <a:solidFill>
                  <a:srgbClr val="0070C0"/>
                </a:solidFill>
              </a:rPr>
              <a:t>Analysis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to Sargon (8</a:t>
            </a:r>
            <a:r>
              <a:rPr lang="en-US" baseline="30000" dirty="0"/>
              <a:t>th</a:t>
            </a:r>
            <a:r>
              <a:rPr lang="en-US" dirty="0"/>
              <a:t> Century king of Assyria)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B277-D94F-A440-BB1B-45D175409019}"/>
              </a:ext>
            </a:extLst>
          </p:cNvPr>
          <p:cNvSpPr txBox="1"/>
          <p:nvPr/>
        </p:nvSpPr>
        <p:spPr>
          <a:xfrm>
            <a:off x="330868" y="6096000"/>
            <a:ext cx="16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00200"/>
            <a:ext cx="5033626" cy="473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Topic Models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9393871"/>
              </p:ext>
            </p:extLst>
          </p:nvPr>
        </p:nvGraphicFramePr>
        <p:xfrm>
          <a:off x="1219200" y="2514600"/>
          <a:ext cx="10128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4" imgW="1013400" imgH="547920" progId="Package">
                  <p:embed/>
                </p:oleObj>
              </mc:Choice>
              <mc:Fallback>
                <p:oleObj name="Packager Shell Object" showAsIcon="1" r:id="rId4" imgW="101340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514600"/>
                        <a:ext cx="10128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323947"/>
              </p:ext>
            </p:extLst>
          </p:nvPr>
        </p:nvGraphicFramePr>
        <p:xfrm>
          <a:off x="1360487" y="4343400"/>
          <a:ext cx="7302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6" imgW="729720" imgH="547920" progId="Package">
                  <p:embed/>
                </p:oleObj>
              </mc:Choice>
              <mc:Fallback>
                <p:oleObj name="Packager Shell Object" showAsIcon="1" r:id="rId6" imgW="72972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0487" y="4343400"/>
                        <a:ext cx="7302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291</Words>
  <Application>Microsoft Office PowerPoint</Application>
  <PresentationFormat>On-screen Show (4:3)</PresentationFormat>
  <Paragraphs>125</Paragraphs>
  <Slides>13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Office Theme</vt:lpstr>
      <vt:lpstr>Package</vt:lpstr>
      <vt:lpstr>PowerPoint Presentation</vt:lpstr>
      <vt:lpstr>PowerPoint Presentation</vt:lpstr>
      <vt:lpstr>Archaic Metals Account</vt:lpstr>
      <vt:lpstr>Cuneiform: A Schematic History</vt:lpstr>
      <vt:lpstr>Transliteration, Lemmatization</vt:lpstr>
      <vt:lpstr>Main Digital Cuneiform Projects</vt:lpstr>
      <vt:lpstr>Potential: Scaling Up</vt:lpstr>
      <vt:lpstr>Potential: Social Networks</vt:lpstr>
      <vt:lpstr>Potential: Topic Models</vt:lpstr>
      <vt:lpstr>Potential: Word Embeddings</vt:lpstr>
      <vt:lpstr>Sign Searching</vt:lpstr>
      <vt:lpstr>Mash-up</vt:lpstr>
      <vt:lpstr>Really?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Niek Veldhuis</cp:lastModifiedBy>
  <cp:revision>28</cp:revision>
  <dcterms:created xsi:type="dcterms:W3CDTF">2020-02-21T20:11:29Z</dcterms:created>
  <dcterms:modified xsi:type="dcterms:W3CDTF">2020-02-25T01:47:54Z</dcterms:modified>
</cp:coreProperties>
</file>